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968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DCCEB-F14C-4F6A-856A-6CCF75BA8419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D3918-210F-47DF-A4C2-FF11BB22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2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45E24-4055-464E-8049-FAF318922BC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4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7F749-D31F-4676-92C9-883231CF8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96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57C18-91CB-4AA4-B8B7-0D153606B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3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C5B9D-6FCB-40F5-8D1B-F6CD6CF0B7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89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358E5-5A0F-441A-B93D-02593D95DF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77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8A3B7-02DE-4BA0-AA57-C494ABE05B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84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EA80E-103E-42C3-84F7-3DF89BDE93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1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DC34E-36F9-4E23-AB58-6085F20FCB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7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4B67B-14AD-4612-8B38-B580BCE3C7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3D41D-4B3A-4F86-B14E-6192D60CA1B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6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22578-3691-4942-8595-DF57A1CA82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57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EA821-8614-4170-B80A-5BC6E4C88E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4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771286-855F-473C-B362-78B6E3648B0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9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399"/>
          </a:xfrm>
        </p:spPr>
        <p:txBody>
          <a:bodyPr/>
          <a:lstStyle/>
          <a:p>
            <a:r>
              <a:rPr lang="en-US" sz="2600" b="1" dirty="0" smtClean="0"/>
              <a:t>Color Alive </a:t>
            </a:r>
            <a:r>
              <a:rPr lang="en-US" sz="2600" b="1" i="1" dirty="0" smtClean="0"/>
              <a:t>Minions</a:t>
            </a:r>
            <a:endParaRPr lang="en-US" sz="2600" b="1" i="1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5410200"/>
            <a:ext cx="2928937" cy="622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4200" tIns="42100" rIns="84200" bIns="42100"/>
          <a:lstStyle/>
          <a:p>
            <a:pPr defTabSz="842963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>
                <a:solidFill>
                  <a:srgbClr val="000000"/>
                </a:solidFill>
              </a:rPr>
              <a:t>4</a:t>
            </a:r>
            <a:r>
              <a:rPr lang="en-US" sz="1300" b="1" dirty="0" smtClean="0">
                <a:solidFill>
                  <a:srgbClr val="000000"/>
                </a:solidFill>
              </a:rPr>
              <a:t>+</a:t>
            </a:r>
            <a:endParaRPr lang="en-US" sz="1300" b="1" dirty="0">
              <a:solidFill>
                <a:srgbClr val="000000"/>
              </a:solidFill>
            </a:endParaRPr>
          </a:p>
          <a:p>
            <a:pPr defTabSz="842963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 smtClean="0">
                <a:solidFill>
                  <a:srgbClr val="000000"/>
                </a:solidFill>
              </a:rPr>
              <a:t>SRP: $5.99</a:t>
            </a:r>
          </a:p>
          <a:p>
            <a:pPr defTabSz="842963" fontAlgn="base">
              <a:spcBef>
                <a:spcPct val="0"/>
              </a:spcBef>
              <a:spcAft>
                <a:spcPct val="0"/>
              </a:spcAft>
            </a:pPr>
            <a:r>
              <a:rPr lang="en-US" sz="1300" b="1" dirty="0" smtClean="0">
                <a:solidFill>
                  <a:srgbClr val="000000"/>
                </a:solidFill>
              </a:rPr>
              <a:t>Available Now! </a:t>
            </a:r>
            <a:endParaRPr lang="en-US" sz="1300" b="1" dirty="0">
              <a:solidFill>
                <a:srgbClr val="000000"/>
              </a:solidFill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495800" y="838200"/>
            <a:ext cx="4529137" cy="419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Benefits</a:t>
            </a:r>
          </a:p>
          <a:p>
            <a:pPr marL="339725" indent="-339725" defTabSz="906463" fontAlgn="base">
              <a:spcAft>
                <a:spcPct val="0"/>
              </a:spcAft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Free </a:t>
            </a:r>
            <a:r>
              <a:rPr lang="en-US" sz="1400" dirty="0" err="1" smtClean="0">
                <a:solidFill>
                  <a:srgbClr val="000000"/>
                </a:solidFill>
                <a:cs typeface="Arial" pitchFamily="34" charset="0"/>
              </a:rPr>
              <a:t>iOS</a:t>
            </a: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/Android app brings your coloring pages to life</a:t>
            </a:r>
          </a:p>
          <a:p>
            <a:pPr marL="339725" indent="-339725" defTabSz="906463" fontAlgn="base">
              <a:spcAft>
                <a:spcPct val="0"/>
              </a:spcAft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New color “Banana Bonanza” unlocks special virtual sparkle effects</a:t>
            </a:r>
          </a:p>
          <a:p>
            <a:pPr marL="339725" indent="-339725" defTabSz="906463" fontAlgn="base">
              <a:spcAft>
                <a:spcPct val="0"/>
              </a:spcAft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Unique interactive experiences on every page</a:t>
            </a:r>
          </a:p>
          <a:p>
            <a:pPr marL="339725" indent="-339725" defTabSz="906463" fontAlgn="base">
              <a:spcAft>
                <a:spcPct val="0"/>
              </a:spcAft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New colors in each book work across all Color Alive books</a:t>
            </a:r>
          </a:p>
          <a:p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Features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6075" indent="-346075" defTabSz="9064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Color Alive offers </a:t>
            </a: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a whole new way of </a:t>
            </a: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coloring and includes an on and offline experience!</a:t>
            </a:r>
          </a:p>
          <a:p>
            <a:pPr marL="346075" indent="-346075" defTabSz="9064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The </a:t>
            </a: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free app is compatible with </a:t>
            </a:r>
            <a:r>
              <a:rPr lang="en-US" sz="1400" dirty="0" err="1">
                <a:solidFill>
                  <a:srgbClr val="000000"/>
                </a:solidFill>
                <a:cs typeface="Arial" pitchFamily="34" charset="0"/>
              </a:rPr>
              <a:t>iOS</a:t>
            </a: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 and Android smartphones and tablets, and iPod Touch.</a:t>
            </a:r>
          </a:p>
          <a:p>
            <a:pPr marL="346075" indent="-346075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/>
              <a:buChar char="•"/>
            </a:pPr>
            <a:r>
              <a:rPr lang="en-US" sz="1400" dirty="0" smtClean="0"/>
              <a:t>Includes: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/>
              <a:buChar char="•"/>
            </a:pPr>
            <a:r>
              <a:rPr lang="en-US" sz="1400" dirty="0" smtClean="0"/>
              <a:t>Coloring Book w/ 16 coloring pages</a:t>
            </a:r>
            <a:endParaRPr lang="en-US" sz="1400" dirty="0"/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/>
              <a:buChar char="•"/>
            </a:pPr>
            <a:r>
              <a:rPr lang="en-US" sz="1400" dirty="0" smtClean="0"/>
              <a:t>7 Crayola crayons including </a:t>
            </a: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new </a:t>
            </a: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“Banana Bonanza” </a:t>
            </a: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with special virtual color effects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rayola_Logo_RGB_2011_PowerPoint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975" y="5486400"/>
            <a:ext cx="1962024" cy="1371600"/>
          </a:xfrm>
          <a:prstGeom prst="rect">
            <a:avLst/>
          </a:prstGeom>
        </p:spPr>
      </p:pic>
      <p:pic>
        <p:nvPicPr>
          <p:cNvPr id="2" name="Picture 1" descr="Screen Shot 2015-01-21 at 4.34.0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1000"/>
            <a:ext cx="1422400" cy="939800"/>
          </a:xfrm>
          <a:prstGeom prst="rect">
            <a:avLst/>
          </a:prstGeom>
        </p:spPr>
      </p:pic>
      <p:pic>
        <p:nvPicPr>
          <p:cNvPr id="9" name="Picture 8" descr="95-1053-0_Product_Virtual_Physical-to-Virtual_Color_Alive_Action_Coloring_Pages_Minions_F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8" t="8180" r="11978" b="9534"/>
          <a:stretch/>
        </p:blipFill>
        <p:spPr>
          <a:xfrm>
            <a:off x="762000" y="1371600"/>
            <a:ext cx="2901327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1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ales Document" ma:contentTypeID="0x010100DFD6CC829B30D441ABF3BE2054B0A8DF00C182EF4D7B374E4EA6F2AB6EEADD36CB" ma:contentTypeVersion="4" ma:contentTypeDescription="" ma:contentTypeScope="" ma:versionID="615ba0f5ff59f388875342be1ce06519">
  <xsd:schema xmlns:xsd="http://www.w3.org/2001/XMLSchema" xmlns:xs="http://www.w3.org/2001/XMLSchema" xmlns:p="http://schemas.microsoft.com/office/2006/metadata/properties" xmlns:ns2="43e3b5b0-3368-49b2-a06e-71ec999e5c5c" xmlns:ns3="49ad0534-dc13-48dc-bd1e-b14b424cfce2" xmlns:ns4="633964ec-6cc3-45f4-afef-5b174357fd6f" xmlns:ns5="8e1d4a77-8eda-47ba-98ff-965366a781eb" targetNamespace="http://schemas.microsoft.com/office/2006/metadata/properties" ma:root="true" ma:fieldsID="0d8e4453b0ca9c14873c9e975fac31f2" ns2:_="" ns3:_="" ns4:_="" ns5:_="">
    <xsd:import namespace="43e3b5b0-3368-49b2-a06e-71ec999e5c5c"/>
    <xsd:import namespace="49ad0534-dc13-48dc-bd1e-b14b424cfce2"/>
    <xsd:import namespace="633964ec-6cc3-45f4-afef-5b174357fd6f"/>
    <xsd:import namespace="8e1d4a77-8eda-47ba-98ff-965366a781e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n3484784eb944d5f835879c53f58f095" minOccurs="0"/>
                <xsd:element ref="ns4:TaxCatchAll" minOccurs="0"/>
                <xsd:element ref="ns4:TaxCatchAllLabel" minOccurs="0"/>
                <xsd:element ref="ns3:m3f5c1203c48496995b2bafab11be70f" minOccurs="0"/>
                <xsd:element ref="ns3:l48176f2aaf54f9f84c395045ee61021" minOccurs="0"/>
                <xsd:element ref="ns3:e25cfda7327f42fa97437beecf882b04" minOccurs="0"/>
                <xsd:element ref="ns3:h29d0a8bcf134821b2c5a963afa42d78" minOccurs="0"/>
                <xsd:element ref="ns4:TaxKeywordTaxHTField" minOccurs="0"/>
                <xsd:element ref="ns5:Allow_x0020_Broker_x0020_Acc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e3b5b0-3368-49b2-a06e-71ec999e5c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d0534-dc13-48dc-bd1e-b14b424cfce2" elementFormDefault="qualified">
    <xsd:import namespace="http://schemas.microsoft.com/office/2006/documentManagement/types"/>
    <xsd:import namespace="http://schemas.microsoft.com/office/infopath/2007/PartnerControls"/>
    <xsd:element name="n3484784eb944d5f835879c53f58f095" ma:index="11" ma:taxonomy="true" ma:internalName="n3484784eb944d5f835879c53f58f095" ma:taxonomyFieldName="Document_x0020_Type" ma:displayName="Document_x0020_Type" ma:readOnly="false" ma:default="" ma:fieldId="{73484784-eb94-4d5f-8358-79c53f58f095}" ma:sspId="8610453c-1024-4b45-ba7b-38d7fbcfbec2" ma:termSetId="0a7fe496-08e7-4e89-a275-22beda5d58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3f5c1203c48496995b2bafab11be70f" ma:index="15" ma:taxonomy="true" ma:internalName="m3f5c1203c48496995b2bafab11be70f" ma:taxonomyFieldName="Product" ma:displayName="Product" ma:readOnly="false" ma:default="" ma:fieldId="{63f5c120-3c48-4969-95b2-bafab11be70f}" ma:taxonomyMulti="true" ma:sspId="8610453c-1024-4b45-ba7b-38d7fbcfbec2" ma:termSetId="96df33aa-0c25-4669-a152-5462a84b832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48176f2aaf54f9f84c395045ee61021" ma:index="17" nillable="true" ma:taxonomy="true" ma:internalName="l48176f2aaf54f9f84c395045ee61021" ma:taxonomyFieldName="Product_x0020_Code" ma:displayName="Product_x0020_Code" ma:default="" ma:fieldId="{548176f2-aaf5-4f9f-84c3-95045ee61021}" ma:taxonomyMulti="true" ma:sspId="8610453c-1024-4b45-ba7b-38d7fbcfbec2" ma:termSetId="4d6bd11b-00f2-4ed7-bc4d-cc9163d2711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25cfda7327f42fa97437beecf882b04" ma:index="19" ma:taxonomy="true" ma:internalName="e25cfda7327f42fa97437beecf882b04" ma:taxonomyFieldName="Season" ma:displayName="Season" ma:readOnly="false" ma:default="" ma:fieldId="{e25cfda7-327f-42fa-9743-7beecf882b04}" ma:taxonomyMulti="true" ma:sspId="8610453c-1024-4b45-ba7b-38d7fbcfbec2" ma:termSetId="f4d62595-8395-4126-bcb5-082160865846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29d0a8bcf134821b2c5a963afa42d78" ma:index="21" ma:taxonomy="true" ma:internalName="h29d0a8bcf134821b2c5a963afa42d78" ma:taxonomyFieldName="Year" ma:displayName="Year" ma:readOnly="false" ma:default="" ma:fieldId="{129d0a8b-cf13-4821-b2c5-a963afa42d78}" ma:taxonomyMulti="true" ma:sspId="8610453c-1024-4b45-ba7b-38d7fbcfbec2" ma:termSetId="c2b764b2-b004-4f50-a66c-b0b82cb46c7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964ec-6cc3-45f4-afef-5b174357fd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84b5e66-2c6a-4932-9745-4e6d368e5ea2}" ma:internalName="TaxCatchAll" ma:showField="CatchAllData" ma:web="633964ec-6cc3-45f4-afef-5b174357fd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784b5e66-2c6a-4932-9745-4e6d368e5ea2}" ma:internalName="TaxCatchAllLabel" ma:readOnly="true" ma:showField="CatchAllDataLabel" ma:web="633964ec-6cc3-45f4-afef-5b174357fd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8610453c-1024-4b45-ba7b-38d7fbcfbec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d4a77-8eda-47ba-98ff-965366a781eb" elementFormDefault="qualified">
    <xsd:import namespace="http://schemas.microsoft.com/office/2006/documentManagement/types"/>
    <xsd:import namespace="http://schemas.microsoft.com/office/infopath/2007/PartnerControls"/>
    <xsd:element name="Allow_x0020_Broker_x0020_Access" ma:index="25" nillable="true" ma:displayName="Allow Broker Access" ma:default="0" ma:internalName="Allow_x0020_Broker_x0020_Access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e3b5b0-3368-49b2-a06e-71ec999e5c5c">CRAYOLADEPT-149-1574</_dlc_DocId>
    <_dlc_DocIdUrl xmlns="43e3b5b0-3368-49b2-a06e-71ec999e5c5c">
      <Url>http://crayolasp.binney.com/sites/departments/sales/_layouts/DocIdRedir.aspx?ID=CRAYOLADEPT-149-1574</Url>
      <Description>CRAYOLADEPT-149-1574</Description>
    </_dlc_DocIdUrl>
    <_dlc_DocIdPersistId xmlns="43e3b5b0-3368-49b2-a06e-71ec999e5c5c">false</_dlc_DocIdPersistId>
    <l48176f2aaf54f9f84c395045ee61021 xmlns="49ad0534-dc13-48dc-bd1e-b14b424cfc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74-7054</TermName>
          <TermId xmlns="http://schemas.microsoft.com/office/infopath/2007/PartnerControls">2f5cb005-c7fd-471d-8e35-4cbf3104ade2</TermId>
        </TermInfo>
      </Terms>
    </l48176f2aaf54f9f84c395045ee61021>
    <n3484784eb944d5f835879c53f58f095 xmlns="49ad0534-dc13-48dc-bd1e-b14b424cfc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Sell Sheet</TermName>
          <TermId xmlns="http://schemas.microsoft.com/office/infopath/2007/PartnerControls">4615b2bf-72ef-41f4-9aad-b60c55dcb630</TermId>
        </TermInfo>
      </Terms>
    </n3484784eb944d5f835879c53f58f095>
    <e25cfda7327f42fa97437beecf882b04 xmlns="49ad0534-dc13-48dc-bd1e-b14b424cfc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Every Day</TermName>
          <TermId xmlns="http://schemas.microsoft.com/office/infopath/2007/PartnerControls">8f4b292f-1540-4e4a-8211-1b5dcc7e14dd</TermId>
        </TermInfo>
      </Terms>
    </e25cfda7327f42fa97437beecf882b04>
    <h29d0a8bcf134821b2c5a963afa42d78 xmlns="49ad0534-dc13-48dc-bd1e-b14b424cfc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2013</TermName>
          <TermId xmlns="http://schemas.microsoft.com/office/infopath/2007/PartnerControls">7a05ea75-4356-4c9b-97e6-97aaf9460458</TermId>
        </TermInfo>
      </Terms>
    </h29d0a8bcf134821b2c5a963afa42d78>
    <m3f5c1203c48496995b2bafab11be70f xmlns="49ad0534-dc13-48dc-bd1e-b14b424cfce2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Markers</TermName>
          <TermId xmlns="http://schemas.microsoft.com/office/infopath/2007/PartnerControls">2eb13a2b-89f9-4058-93a6-fa98a884fbc9</TermId>
        </TermInfo>
        <TermInfo xmlns="http://schemas.microsoft.com/office/infopath/2007/PartnerControls">
          <TermName xmlns="http://schemas.microsoft.com/office/infopath/2007/PartnerControls">Activities</TermName>
          <TermId xmlns="http://schemas.microsoft.com/office/infopath/2007/PartnerControls">96c66934-c9f0-4f3e-b38f-d89e3ef3210d</TermId>
        </TermInfo>
      </Terms>
    </m3f5c1203c48496995b2bafab11be70f>
    <TaxCatchAll xmlns="633964ec-6cc3-45f4-afef-5b174357fd6f">
      <Value>30</Value>
      <Value>94</Value>
      <Value>38</Value>
      <Value>26</Value>
      <Value>46</Value>
      <Value>462</Value>
    </TaxCatchAll>
    <TaxKeywordTaxHTField xmlns="633964ec-6cc3-45f4-afef-5b174357fd6f">
      <Terms xmlns="http://schemas.microsoft.com/office/infopath/2007/PartnerControls"/>
    </TaxKeywordTaxHTField>
    <Allow_x0020_Broker_x0020_Access xmlns="8e1d4a77-8eda-47ba-98ff-965366a781eb">true</Allow_x0020_Broker_x0020_Access>
  </documentManagement>
</p:properties>
</file>

<file path=customXml/itemProps1.xml><?xml version="1.0" encoding="utf-8"?>
<ds:datastoreItem xmlns:ds="http://schemas.openxmlformats.org/officeDocument/2006/customXml" ds:itemID="{D9786059-9688-4754-9CCE-DF6780149E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6F62F8-3D30-4E85-83B6-F865DC7A836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E11045F-59FA-4E3E-B966-6340C0EF2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e3b5b0-3368-49b2-a06e-71ec999e5c5c"/>
    <ds:schemaRef ds:uri="49ad0534-dc13-48dc-bd1e-b14b424cfce2"/>
    <ds:schemaRef ds:uri="633964ec-6cc3-45f4-afef-5b174357fd6f"/>
    <ds:schemaRef ds:uri="8e1d4a77-8eda-47ba-98ff-965366a781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B59357C-03BA-42F8-BF04-F0EAD2E23CE9}">
  <ds:schemaRefs>
    <ds:schemaRef ds:uri="http://schemas.microsoft.com/office/2006/metadata/properties"/>
    <ds:schemaRef ds:uri="http://schemas.microsoft.com/office/infopath/2007/PartnerControls"/>
    <ds:schemaRef ds:uri="43e3b5b0-3368-49b2-a06e-71ec999e5c5c"/>
    <ds:schemaRef ds:uri="49ad0534-dc13-48dc-bd1e-b14b424cfce2"/>
    <ds:schemaRef ds:uri="633964ec-6cc3-45f4-afef-5b174357fd6f"/>
    <ds:schemaRef ds:uri="8e1d4a77-8eda-47ba-98ff-965366a781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111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Color Alive Minions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Explosion® Mini Neon Color Explosion® Metallic (Drug/Food/Office)</dc:title>
  <dc:creator>Crayola</dc:creator>
  <cp:keywords/>
  <cp:lastModifiedBy>Allison</cp:lastModifiedBy>
  <cp:revision>34</cp:revision>
  <dcterms:created xsi:type="dcterms:W3CDTF">2012-09-01T17:20:32Z</dcterms:created>
  <dcterms:modified xsi:type="dcterms:W3CDTF">2015-06-24T14:49:02Z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794617f8-099d-447f-8ee8-d8f71078b740</vt:lpwstr>
  </property>
  <property fmtid="{D5CDD505-2E9C-101B-9397-08002B2CF9AE}" pid="3" name="ContentTypeId">
    <vt:lpwstr>0x010100DFD6CC829B30D441ABF3BE2054B0A8DF00C182EF4D7B374E4EA6F2AB6EEADD36CB</vt:lpwstr>
  </property>
  <property fmtid="{D5CDD505-2E9C-101B-9397-08002B2CF9AE}" pid="4" name="TemplateUrl">
    <vt:lpwstr/>
  </property>
  <property fmtid="{D5CDD505-2E9C-101B-9397-08002B2CF9AE}" pid="5" name="Order">
    <vt:r8>157400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Brokers">
    <vt:lpwstr>Y</vt:lpwstr>
  </property>
  <property fmtid="{D5CDD505-2E9C-101B-9397-08002B2CF9AE}" pid="11" name="TaxKeyword">
    <vt:lpwstr/>
  </property>
  <property fmtid="{D5CDD505-2E9C-101B-9397-08002B2CF9AE}" pid="12" name="Year">
    <vt:lpwstr>26;#2013|7a05ea75-4356-4c9b-97e6-97aaf9460458</vt:lpwstr>
  </property>
  <property fmtid="{D5CDD505-2E9C-101B-9397-08002B2CF9AE}" pid="13" name="Product">
    <vt:lpwstr>46;#Markers|2eb13a2b-89f9-4058-93a6-fa98a884fbc9;#38;#Activities|96c66934-c9f0-4f3e-b38f-d89e3ef3210d</vt:lpwstr>
  </property>
  <property fmtid="{D5CDD505-2E9C-101B-9397-08002B2CF9AE}" pid="14" name="Season">
    <vt:lpwstr>30;#Every Day|8f4b292f-1540-4e4a-8211-1b5dcc7e14dd</vt:lpwstr>
  </property>
  <property fmtid="{D5CDD505-2E9C-101B-9397-08002B2CF9AE}" pid="15" name="Document Type">
    <vt:lpwstr>94;#Sell Sheet|4615b2bf-72ef-41f4-9aad-b60c55dcb630</vt:lpwstr>
  </property>
  <property fmtid="{D5CDD505-2E9C-101B-9397-08002B2CF9AE}" pid="16" name="Product Code">
    <vt:lpwstr>462;#74-7054|2f5cb005-c7fd-471d-8e35-4cbf3104ade2</vt:lpwstr>
  </property>
</Properties>
</file>